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42" autoAdjust="0"/>
    <p:restoredTop sz="93521" autoAdjust="0"/>
  </p:normalViewPr>
  <p:slideViewPr>
    <p:cSldViewPr>
      <p:cViewPr varScale="1">
        <p:scale>
          <a:sx n="42" d="100"/>
          <a:sy n="42" d="100"/>
        </p:scale>
        <p:origin x="22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venson%20Senephard\Downloads\ACCENTURE%20DATA%20ANALYSIS%20VIRTUAL%20INTERNSHIP\Cleaned%20datasets%20and%20top%205%20categor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venson%20Senephard\Downloads\ACCENTURE%20DATA%20ANALYSIS%20VIRTUAL%20INTERNSHIP\Cleaned%20datasets%20and%20top%205%20categor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/>
              <a:t>TOP 5</a:t>
            </a:r>
            <a:r>
              <a:rPr lang="en-US" sz="3200" b="1" baseline="0"/>
              <a:t> MOST POPULAR CATEGORIES</a:t>
            </a:r>
            <a:endParaRPr lang="en-US" sz="3200" b="1"/>
          </a:p>
        </c:rich>
      </c:tx>
      <c:layout>
        <c:manualLayout>
          <c:xMode val="edge"/>
          <c:yMode val="edge"/>
          <c:x val="0.26737257967945438"/>
          <c:y val="5.58077906279875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0D-469C-97E7-0C8E2CFE63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0D-469C-97E7-0C8E2CFE633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0D-469C-97E7-0C8E2CFE633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0D-469C-97E7-0C8E2CFE633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0D-469C-97E7-0C8E2CFE633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2400" b="1" i="0" u="none" strike="noStrike" kern="1200" baseline="0">
                    <a:ln w="3175" cmpd="sng"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categories'!$E$6:$E$10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categories'!$F$6:$F$10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30D-469C-97E7-0C8E2CFE633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datasets and top 5 categories.xlsx]Insight and charts!PivotTable5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/>
              <a:t>Posts</a:t>
            </a:r>
            <a:r>
              <a:rPr lang="en-US" sz="2800" b="1" baseline="0"/>
              <a:t> per month</a:t>
            </a:r>
            <a:endParaRPr lang="en-US" sz="2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'Insight and charts'!$B$2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'Insight and charts'!$A$3:$A$15</c:f>
              <c:strCache>
                <c:ptCount val="12"/>
                <c:pt idx="0">
                  <c:v>May</c:v>
                </c:pt>
                <c:pt idx="1">
                  <c:v>Jan</c:v>
                </c:pt>
                <c:pt idx="2">
                  <c:v>Aug</c:v>
                </c:pt>
                <c:pt idx="3">
                  <c:v>Dec</c:v>
                </c:pt>
                <c:pt idx="4">
                  <c:v>Jul</c:v>
                </c:pt>
                <c:pt idx="5">
                  <c:v>Oct</c:v>
                </c:pt>
                <c:pt idx="6">
                  <c:v>Nov</c:v>
                </c:pt>
                <c:pt idx="7">
                  <c:v>Sep</c:v>
                </c:pt>
                <c:pt idx="8">
                  <c:v>Jun</c:v>
                </c:pt>
                <c:pt idx="9">
                  <c:v>Mar</c:v>
                </c:pt>
                <c:pt idx="10">
                  <c:v>Apr</c:v>
                </c:pt>
                <c:pt idx="11">
                  <c:v>Feb</c:v>
                </c:pt>
              </c:strCache>
            </c:strRef>
          </c:cat>
          <c:val>
            <c:numRef>
              <c:f>'Insight and charts'!$B$3:$B$15</c:f>
              <c:numCache>
                <c:formatCode>General</c:formatCode>
                <c:ptCount val="12"/>
                <c:pt idx="0">
                  <c:v>2138</c:v>
                </c:pt>
                <c:pt idx="1">
                  <c:v>2126</c:v>
                </c:pt>
                <c:pt idx="2">
                  <c:v>2114</c:v>
                </c:pt>
                <c:pt idx="3">
                  <c:v>2092</c:v>
                </c:pt>
                <c:pt idx="4">
                  <c:v>2070</c:v>
                </c:pt>
                <c:pt idx="5">
                  <c:v>2056</c:v>
                </c:pt>
                <c:pt idx="6">
                  <c:v>2034</c:v>
                </c:pt>
                <c:pt idx="7">
                  <c:v>2022</c:v>
                </c:pt>
                <c:pt idx="8">
                  <c:v>2021</c:v>
                </c:pt>
                <c:pt idx="9">
                  <c:v>2012</c:v>
                </c:pt>
                <c:pt idx="10">
                  <c:v>1974</c:v>
                </c:pt>
                <c:pt idx="11">
                  <c:v>1914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4-4500-89C0-D33E7D5C32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7"/>
        <c:overlap val="-27"/>
        <c:axId val="790593951"/>
        <c:axId val="1159260879"/>
      </c:barChart>
      <c:catAx>
        <c:axId val="790593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9260879"/>
        <c:crosses val="autoZero"/>
        <c:auto val="1"/>
        <c:lblAlgn val="ctr"/>
        <c:lblOffset val="100"/>
        <c:noMultiLvlLbl val="0"/>
      </c:catAx>
      <c:valAx>
        <c:axId val="11592608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593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2295861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  <a:p>
            <a:pPr algn="ctr">
              <a:lnSpc>
                <a:spcPts val="11059"/>
              </a:lnSpc>
            </a:pPr>
            <a:r>
              <a:rPr lang="en-US" sz="6000" b="1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62504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9F13CC7-504A-4461-AF84-99A4BB1F0D5C}"/>
              </a:ext>
            </a:extLst>
          </p:cNvPr>
          <p:cNvSpPr txBox="1"/>
          <p:nvPr/>
        </p:nvSpPr>
        <p:spPr>
          <a:xfrm>
            <a:off x="10752598" y="1580430"/>
            <a:ext cx="7230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ANALYSIS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Animals and Science  are the most popular categories of content. That means people really enjoy those kind of content.</a:t>
            </a:r>
            <a:endParaRPr lang="en-IN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5FA42-8F6C-40C6-91B6-9C5DBCB7E12E}"/>
              </a:ext>
            </a:extLst>
          </p:cNvPr>
          <p:cNvSpPr txBox="1"/>
          <p:nvPr/>
        </p:nvSpPr>
        <p:spPr>
          <a:xfrm>
            <a:off x="10904998" y="7002840"/>
            <a:ext cx="7230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INSIGHTS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Animals is the category with the most reactions. So your users might really appreciate those contents.</a:t>
            </a:r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343400" y="2005584"/>
            <a:ext cx="11945779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227D82-26E5-4A53-BCC4-46B358C73603}"/>
              </a:ext>
            </a:extLst>
          </p:cNvPr>
          <p:cNvSpPr txBox="1"/>
          <p:nvPr/>
        </p:nvSpPr>
        <p:spPr>
          <a:xfrm>
            <a:off x="8433246" y="3168907"/>
            <a:ext cx="7263954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spc="-80" dirty="0">
                <a:latin typeface="Graphik Regular" panose="020B0503030202060203" pitchFamily="34" charset="0"/>
              </a:rPr>
              <a:t>Over the last 3 months, social Buzz has know a </a:t>
            </a:r>
            <a:r>
              <a:rPr lang="en-US" sz="2800" spc="-80" dirty="0" err="1">
                <a:latin typeface="Graphik Regular" panose="020B0503030202060203" pitchFamily="34" charset="0"/>
              </a:rPr>
              <a:t>hudge</a:t>
            </a:r>
            <a:r>
              <a:rPr lang="en-US" sz="2800" spc="-80" dirty="0">
                <a:latin typeface="Graphik Regular" panose="020B0503030202060203" pitchFamily="34" charset="0"/>
              </a:rPr>
              <a:t> growth of their data. So they need to adapt. </a:t>
            </a:r>
          </a:p>
          <a:p>
            <a:pPr algn="ctr"/>
            <a:endParaRPr lang="en-US" sz="2800" spc="-80" dirty="0">
              <a:latin typeface="Graphik Regular" panose="020B0503030202060203" pitchFamily="34" charset="0"/>
            </a:endParaRPr>
          </a:p>
          <a:p>
            <a:pPr algn="ctr"/>
            <a:r>
              <a:rPr lang="en-US" sz="2800" spc="-80" dirty="0">
                <a:latin typeface="Graphik Regular" panose="020B0503030202060203" pitchFamily="34" charset="0"/>
              </a:rPr>
              <a:t>Accenture has to analyze their data by focusing on: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020CDD-27AA-4BB7-A097-9C0A353DE59E}"/>
              </a:ext>
            </a:extLst>
          </p:cNvPr>
          <p:cNvSpPr txBox="1"/>
          <p:nvPr/>
        </p:nvSpPr>
        <p:spPr>
          <a:xfrm>
            <a:off x="8585646" y="5324951"/>
            <a:ext cx="7263954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/>
              <a:t>-An audit of their big data practice</a:t>
            </a:r>
          </a:p>
          <a:p>
            <a:pPr algn="ctr"/>
            <a:r>
              <a:rPr lang="en-US" sz="2400" b="1" dirty="0"/>
              <a:t> </a:t>
            </a:r>
          </a:p>
          <a:p>
            <a:pPr algn="ctr"/>
            <a:r>
              <a:rPr lang="en-US" sz="2400" b="1" dirty="0"/>
              <a:t>-Recommendations for a successful IPO 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- An analysis of their content categories that</a:t>
            </a:r>
          </a:p>
          <a:p>
            <a:pPr algn="ctr"/>
            <a:r>
              <a:rPr lang="en-US" sz="2400" b="1" dirty="0"/>
              <a:t> highlights the top 5 categories with the largest aggregate popularity</a:t>
            </a:r>
            <a:endParaRPr lang="en-US" sz="2400" b="1" spc="-80" dirty="0"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1839C-4688-4DFA-BCCF-3BDC5B316B84}"/>
              </a:ext>
            </a:extLst>
          </p:cNvPr>
          <p:cNvSpPr txBox="1"/>
          <p:nvPr/>
        </p:nvSpPr>
        <p:spPr>
          <a:xfrm>
            <a:off x="3222138" y="4902994"/>
            <a:ext cx="5786869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They knew a so rapid growth that they produce an </a:t>
            </a:r>
            <a:r>
              <a:rPr lang="en-US" sz="32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100000</a:t>
            </a:r>
            <a:r>
              <a:rPr lang="en-US" sz="32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contents per day. Which is huge and requires great expertise to be maintained.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B91686-EDFA-438A-BC13-0AB2412AC83A}"/>
              </a:ext>
            </a:extLst>
          </p:cNvPr>
          <p:cNvSpPr txBox="1"/>
          <p:nvPr/>
        </p:nvSpPr>
        <p:spPr>
          <a:xfrm>
            <a:off x="14563797" y="1583419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ANDREW FLEMING</a:t>
            </a:r>
          </a:p>
          <a:p>
            <a:r>
              <a:rPr lang="en-US" sz="2400" b="1" dirty="0"/>
              <a:t>Chief Technology Architect</a:t>
            </a:r>
            <a:endParaRPr lang="en-IN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8A26D-B71E-4E6A-AEE9-6B8275AB9D90}"/>
              </a:ext>
            </a:extLst>
          </p:cNvPr>
          <p:cNvSpPr txBox="1"/>
          <p:nvPr/>
        </p:nvSpPr>
        <p:spPr>
          <a:xfrm>
            <a:off x="14539144" y="4570693"/>
            <a:ext cx="2725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MARCUS</a:t>
            </a:r>
            <a:r>
              <a:rPr lang="en-US" sz="2000" b="1" dirty="0"/>
              <a:t> </a:t>
            </a:r>
            <a:r>
              <a:rPr lang="en-US" sz="2400" b="1" dirty="0"/>
              <a:t>ROMPTON</a:t>
            </a:r>
            <a:endParaRPr lang="en-US" sz="2000" b="1" dirty="0"/>
          </a:p>
          <a:p>
            <a:r>
              <a:rPr lang="en-US" sz="2400" b="1" dirty="0"/>
              <a:t>Senior Principal</a:t>
            </a:r>
            <a:endParaRPr lang="en-IN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E586D2-A2FF-485A-BA60-18AA74C25643}"/>
              </a:ext>
            </a:extLst>
          </p:cNvPr>
          <p:cNvSpPr txBox="1"/>
          <p:nvPr/>
        </p:nvSpPr>
        <p:spPr>
          <a:xfrm>
            <a:off x="14659621" y="7644036"/>
            <a:ext cx="31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YVENSON SENEPHARD</a:t>
            </a:r>
          </a:p>
          <a:p>
            <a:r>
              <a:rPr lang="en-US" sz="2400" b="1" dirty="0"/>
              <a:t>Data Analyst</a:t>
            </a:r>
            <a:endParaRPr lang="en-IN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F96ADC-0BEB-458E-9B8B-ADCD60E9886B}"/>
              </a:ext>
            </a:extLst>
          </p:cNvPr>
          <p:cNvSpPr txBox="1"/>
          <p:nvPr/>
        </p:nvSpPr>
        <p:spPr>
          <a:xfrm>
            <a:off x="4056664" y="1348113"/>
            <a:ext cx="716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Understanding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723F36-9F0D-488E-9304-49DAA183541C}"/>
              </a:ext>
            </a:extLst>
          </p:cNvPr>
          <p:cNvSpPr txBox="1"/>
          <p:nvPr/>
        </p:nvSpPr>
        <p:spPr>
          <a:xfrm>
            <a:off x="5764133" y="3107154"/>
            <a:ext cx="316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Cleaning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D2A1A4-A88A-42C1-BB62-5EB9EB5C560F}"/>
              </a:ext>
            </a:extLst>
          </p:cNvPr>
          <p:cNvSpPr txBox="1"/>
          <p:nvPr/>
        </p:nvSpPr>
        <p:spPr>
          <a:xfrm>
            <a:off x="7803225" y="4781368"/>
            <a:ext cx="316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Modelling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A4FA6C-6668-41C6-9684-BA2EB36CDCF3}"/>
              </a:ext>
            </a:extLst>
          </p:cNvPr>
          <p:cNvSpPr txBox="1"/>
          <p:nvPr/>
        </p:nvSpPr>
        <p:spPr>
          <a:xfrm>
            <a:off x="9725885" y="6206233"/>
            <a:ext cx="316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Analysis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D78EC7-E0E3-445E-B80C-DBB656D9D2D8}"/>
              </a:ext>
            </a:extLst>
          </p:cNvPr>
          <p:cNvSpPr txBox="1"/>
          <p:nvPr/>
        </p:nvSpPr>
        <p:spPr>
          <a:xfrm>
            <a:off x="11337710" y="8037333"/>
            <a:ext cx="3836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Uncover Insights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42F94-7186-4A6E-8146-E5E3D3D80126}"/>
              </a:ext>
            </a:extLst>
          </p:cNvPr>
          <p:cNvSpPr txBox="1"/>
          <p:nvPr/>
        </p:nvSpPr>
        <p:spPr>
          <a:xfrm>
            <a:off x="2851268" y="4058699"/>
            <a:ext cx="152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16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Unique Categories</a:t>
            </a:r>
            <a:endParaRPr lang="en-IN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43EE7-CF82-42BF-BD8E-514E2D8FBF5A}"/>
              </a:ext>
            </a:extLst>
          </p:cNvPr>
          <p:cNvSpPr txBox="1"/>
          <p:nvPr/>
        </p:nvSpPr>
        <p:spPr>
          <a:xfrm>
            <a:off x="7390981" y="3809643"/>
            <a:ext cx="29722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1897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“Animals”</a:t>
            </a:r>
          </a:p>
          <a:p>
            <a:pPr algn="ctr"/>
            <a:r>
              <a:rPr lang="en-US" sz="2400" b="1" dirty="0"/>
              <a:t>Categories with the most reactions.</a:t>
            </a:r>
            <a:endParaRPr lang="en-IN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50FD0-CD63-4CF7-9F67-19CA23034900}"/>
              </a:ext>
            </a:extLst>
          </p:cNvPr>
          <p:cNvSpPr txBox="1"/>
          <p:nvPr/>
        </p:nvSpPr>
        <p:spPr>
          <a:xfrm>
            <a:off x="12345302" y="4064943"/>
            <a:ext cx="3622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May(2138)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Month with</a:t>
            </a:r>
          </a:p>
          <a:p>
            <a:pPr algn="ctr"/>
            <a:r>
              <a:rPr lang="en-US" sz="2400" b="1" dirty="0"/>
              <a:t> most posts</a:t>
            </a:r>
            <a:endParaRPr lang="en-IN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7964FC0-9976-431F-81ED-FD3D770C0C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700332"/>
              </p:ext>
            </p:extLst>
          </p:nvPr>
        </p:nvGraphicFramePr>
        <p:xfrm>
          <a:off x="3169897" y="1243438"/>
          <a:ext cx="12895451" cy="7737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42CA573-4D9F-4117-AAE4-86A055AD38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905766"/>
              </p:ext>
            </p:extLst>
          </p:nvPr>
        </p:nvGraphicFramePr>
        <p:xfrm>
          <a:off x="3622206" y="1242430"/>
          <a:ext cx="12893040" cy="7863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244</Words>
  <Application>Microsoft Office PowerPoint</Application>
  <PresentationFormat>Custom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Yvenson Senephard</cp:lastModifiedBy>
  <cp:revision>13</cp:revision>
  <dcterms:created xsi:type="dcterms:W3CDTF">2006-08-16T00:00:00Z</dcterms:created>
  <dcterms:modified xsi:type="dcterms:W3CDTF">2023-11-18T21:52:07Z</dcterms:modified>
  <dc:identifier>DAEhDyfaYKE</dc:identifier>
</cp:coreProperties>
</file>